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010400" cy="92964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Questrial" panose="020B0604020202020204" charset="0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35D70AE-D1BF-496B-B960-61F07AE2121C}">
  <a:tblStyle styleId="{935D70AE-D1BF-496B-B960-61F07AE2121C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970937" y="0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81100" y="696912"/>
            <a:ext cx="4648199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CA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470979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2"/>
            <a:ext cx="4648199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319" cy="418337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39" cy="464819"/>
          </a:xfrm>
          <a:prstGeom prst="rect">
            <a:avLst/>
          </a:prstGeom>
          <a:noFill/>
          <a:ln>
            <a:noFill/>
          </a:ln>
        </p:spPr>
        <p:txBody>
          <a:bodyPr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CA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2"/>
            <a:ext cx="4648200" cy="3486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200" cy="418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00" cy="464700"/>
          </a:xfrm>
          <a:prstGeom prst="rect">
            <a:avLst/>
          </a:prstGeom>
        </p:spPr>
        <p:txBody>
          <a:bodyPr lIns="93175" tIns="46575" rIns="93175" bIns="46575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CA"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2"/>
            <a:ext cx="4648200" cy="3486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200" cy="418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00" cy="464700"/>
          </a:xfrm>
          <a:prstGeom prst="rect">
            <a:avLst/>
          </a:prstGeom>
        </p:spPr>
        <p:txBody>
          <a:bodyPr lIns="93175" tIns="46575" rIns="93175" bIns="46575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CA"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2"/>
            <a:ext cx="4648200" cy="3486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200" cy="418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00" cy="464700"/>
          </a:xfrm>
          <a:prstGeom prst="rect">
            <a:avLst/>
          </a:prstGeom>
        </p:spPr>
        <p:txBody>
          <a:bodyPr lIns="93175" tIns="46575" rIns="93175" bIns="46575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CA"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2"/>
            <a:ext cx="4648200" cy="3486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200" cy="418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00" cy="464700"/>
          </a:xfrm>
          <a:prstGeom prst="rect">
            <a:avLst/>
          </a:prstGeom>
        </p:spPr>
        <p:txBody>
          <a:bodyPr lIns="93175" tIns="46575" rIns="93175" bIns="4657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CA"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2"/>
            <a:ext cx="4648200" cy="3486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200" cy="418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00" cy="464700"/>
          </a:xfrm>
          <a:prstGeom prst="rect">
            <a:avLst/>
          </a:prstGeom>
        </p:spPr>
        <p:txBody>
          <a:bodyPr lIns="93175" tIns="46575" rIns="93175" bIns="4657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CA"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2"/>
            <a:ext cx="4648200" cy="3486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200" cy="418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00" cy="464700"/>
          </a:xfrm>
          <a:prstGeom prst="rect">
            <a:avLst/>
          </a:prstGeom>
        </p:spPr>
        <p:txBody>
          <a:bodyPr lIns="93175" tIns="46575" rIns="93175" bIns="46575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CA"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2"/>
            <a:ext cx="4648200" cy="3486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200" cy="418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00" cy="464700"/>
          </a:xfrm>
          <a:prstGeom prst="rect">
            <a:avLst/>
          </a:prstGeom>
        </p:spPr>
        <p:txBody>
          <a:bodyPr lIns="93175" tIns="46575" rIns="93175" bIns="46575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CA"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2"/>
            <a:ext cx="4648200" cy="34863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701039" y="4415789"/>
            <a:ext cx="5608200" cy="418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 txBox="1">
            <a:spLocks noGrp="1"/>
          </p:cNvSpPr>
          <p:nvPr>
            <p:ph type="sldNum" idx="12"/>
          </p:nvPr>
        </p:nvSpPr>
        <p:spPr>
          <a:xfrm>
            <a:off x="3970937" y="8829967"/>
            <a:ext cx="3037800" cy="464700"/>
          </a:xfrm>
          <a:prstGeom prst="rect">
            <a:avLst/>
          </a:prstGeom>
        </p:spPr>
        <p:txBody>
          <a:bodyPr lIns="93175" tIns="46575" rIns="93175" bIns="46575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CA"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5971032"/>
            <a:ext cx="9144000" cy="88696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2359151" y="6044183"/>
            <a:ext cx="6784847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4" name="Shape 24"/>
          <p:cNvSpPr txBox="1">
            <a:spLocks noGrp="1"/>
          </p:cNvSpPr>
          <p:nvPr>
            <p:ph type="ctrTitle"/>
          </p:nvPr>
        </p:nvSpPr>
        <p:spPr>
          <a:xfrm>
            <a:off x="2362200" y="4038600"/>
            <a:ext cx="6476999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599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700"/>
              </a:spcBef>
              <a:buClr>
                <a:schemeClr val="accent2"/>
              </a:buClr>
              <a:buFont typeface="Arial"/>
              <a:buNone/>
              <a:defRPr sz="26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ctr" rtl="0">
              <a:spcBef>
                <a:spcPts val="550"/>
              </a:spcBef>
              <a:buClr>
                <a:schemeClr val="accent1"/>
              </a:buClr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ctr" rtl="0">
              <a:spcBef>
                <a:spcPts val="500"/>
              </a:spcBef>
              <a:buClr>
                <a:schemeClr val="accent2"/>
              </a:buClr>
              <a:buFont typeface="Arial"/>
              <a:buNone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ctr" rtl="0">
              <a:spcBef>
                <a:spcPts val="400"/>
              </a:spcBef>
              <a:buClr>
                <a:schemeClr val="accent3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ctr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ctr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ctr" rtl="0">
              <a:spcBef>
                <a:spcPts val="360"/>
              </a:spcBef>
              <a:buClr>
                <a:schemeClr val="accent3"/>
              </a:buClr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ctr" rtl="0">
              <a:spcBef>
                <a:spcPts val="360"/>
              </a:spcBef>
              <a:buClr>
                <a:schemeClr val="accent4"/>
              </a:buClr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76200" y="6068698"/>
            <a:ext cx="2057400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20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2085392" y="236537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199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1400" b="1" i="0" u="none" strike="noStrike" cap="non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29" name="Shape 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504" y="332656"/>
            <a:ext cx="3364285" cy="221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1400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 rot="5400000">
            <a:off x="2426207" y="-213359"/>
            <a:ext cx="4526279" cy="815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20040" marR="0" lvl="0" indent="-209550" algn="l" rtl="0">
              <a:spcBef>
                <a:spcPts val="700"/>
              </a:spcBef>
              <a:buClr>
                <a:schemeClr val="accent2"/>
              </a:buClr>
              <a:buSzPct val="59999"/>
              <a:buFont typeface="Arial"/>
              <a:buChar char="•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609600" y="6248205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0" y="1272221"/>
            <a:ext cx="533399" cy="244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 rot="5400000">
            <a:off x="4823618" y="2339181"/>
            <a:ext cx="5516562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 rot="5400000">
            <a:off x="480217" y="586581"/>
            <a:ext cx="5516564" cy="556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20040" marR="0" lvl="0" indent="-209550" algn="l" rtl="0">
              <a:spcBef>
                <a:spcPts val="700"/>
              </a:spcBef>
              <a:buClr>
                <a:schemeClr val="accent2"/>
              </a:buClr>
              <a:buSzPct val="59999"/>
              <a:buFont typeface="Arial"/>
              <a:buChar char="•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dt" idx="10"/>
          </p:nvPr>
        </p:nvSpPr>
        <p:spPr>
          <a:xfrm>
            <a:off x="6553200" y="6248401"/>
            <a:ext cx="22097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ftr" idx="11"/>
          </p:nvPr>
        </p:nvSpPr>
        <p:spPr>
          <a:xfrm>
            <a:off x="457200" y="6248207"/>
            <a:ext cx="5573482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99" name="Shape 99"/>
          <p:cNvSpPr/>
          <p:nvPr/>
        </p:nvSpPr>
        <p:spPr>
          <a:xfrm>
            <a:off x="6096317" y="0"/>
            <a:ext cx="32003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0" name="Shape 100"/>
          <p:cNvSpPr/>
          <p:nvPr/>
        </p:nvSpPr>
        <p:spPr>
          <a:xfrm>
            <a:off x="6142037" y="609600"/>
            <a:ext cx="228600" cy="62483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6142037" y="0"/>
            <a:ext cx="228600" cy="5333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 rot="5400000">
            <a:off x="5989638" y="144462"/>
            <a:ext cx="533399" cy="244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4447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609600" y="6248205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0" y="1272221"/>
            <a:ext cx="533399" cy="244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20040" marR="0" lvl="0" indent="-209550" algn="l" rtl="0">
              <a:spcBef>
                <a:spcPts val="700"/>
              </a:spcBef>
              <a:buClr>
                <a:schemeClr val="accent2"/>
              </a:buClr>
              <a:buSzPct val="59999"/>
              <a:buFont typeface="Arial"/>
              <a:buChar char="•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700"/>
              </a:spcBef>
              <a:buClr>
                <a:schemeClr val="accent2"/>
              </a:buClr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284480" algn="l" rtl="0">
              <a:spcBef>
                <a:spcPts val="550"/>
              </a:spcBef>
              <a:buClr>
                <a:schemeClr val="accent1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228600" algn="l" rtl="0">
              <a:spcBef>
                <a:spcPts val="500"/>
              </a:spcBef>
              <a:buClr>
                <a:schemeClr val="accent2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228600" algn="l" rtl="0">
              <a:spcBef>
                <a:spcPts val="400"/>
              </a:spcBef>
              <a:buClr>
                <a:schemeClr val="accent3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228600" algn="l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38" name="Shape 38"/>
          <p:cNvSpPr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9" name="Shape 39"/>
          <p:cNvSpPr/>
          <p:nvPr/>
        </p:nvSpPr>
        <p:spPr>
          <a:xfrm>
            <a:off x="0" y="1600200"/>
            <a:ext cx="1295400" cy="9905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0" name="Shape 40"/>
          <p:cNvSpPr/>
          <p:nvPr/>
        </p:nvSpPr>
        <p:spPr>
          <a:xfrm>
            <a:off x="1371600" y="1600200"/>
            <a:ext cx="7772400" cy="9905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19999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FFFF"/>
              </a:buClr>
              <a:buFont typeface="Questrial"/>
              <a:buNone/>
              <a:defRPr sz="44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2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2400" b="1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609600" y="6248205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1400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09600" y="1589566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20040" marR="0" lvl="0" indent="-209550" algn="l" rtl="0">
              <a:spcBef>
                <a:spcPts val="700"/>
              </a:spcBef>
              <a:buClr>
                <a:schemeClr val="accent2"/>
              </a:buClr>
              <a:buSzPct val="59999"/>
              <a:buFont typeface="Arial"/>
              <a:buChar char="•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4844901" y="1589566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20040" marR="0" lvl="0" indent="-209550" algn="l" rtl="0">
              <a:spcBef>
                <a:spcPts val="700"/>
              </a:spcBef>
              <a:buClr>
                <a:schemeClr val="accent2"/>
              </a:buClr>
              <a:buSzPct val="59999"/>
              <a:buFont typeface="Arial"/>
              <a:buChar char="•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0" y="1272221"/>
            <a:ext cx="533399" cy="244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609600" y="6248205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971600" y="273050"/>
            <a:ext cx="7715199" cy="8699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09600" y="2438400"/>
            <a:ext cx="3886200" cy="3581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20040" marR="0" lvl="0" indent="-209550" algn="l" rtl="0">
              <a:spcBef>
                <a:spcPts val="700"/>
              </a:spcBef>
              <a:buClr>
                <a:schemeClr val="accent2"/>
              </a:buClr>
              <a:buSzPct val="59999"/>
              <a:buFont typeface="Arial"/>
              <a:buChar char="•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800600" y="2438400"/>
            <a:ext cx="3886200" cy="3581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20040" marR="0" lvl="0" indent="-209550" algn="l" rtl="0">
              <a:spcBef>
                <a:spcPts val="700"/>
              </a:spcBef>
              <a:buClr>
                <a:schemeClr val="accent2"/>
              </a:buClr>
              <a:buSzPct val="59999"/>
              <a:buFont typeface="Arial"/>
              <a:buChar char="•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0" y="1272221"/>
            <a:ext cx="533399" cy="244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609600" y="6248205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3"/>
          </p:nvPr>
        </p:nvSpPr>
        <p:spPr>
          <a:xfrm>
            <a:off x="609600" y="1752600"/>
            <a:ext cx="3886200" cy="6400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700"/>
              </a:spcBef>
              <a:buClr>
                <a:schemeClr val="accent2"/>
              </a:buClr>
              <a:buFont typeface="Arial"/>
              <a:buNone/>
              <a:defRPr sz="20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4"/>
          </p:nvPr>
        </p:nvSpPr>
        <p:spPr>
          <a:xfrm>
            <a:off x="4800600" y="1752600"/>
            <a:ext cx="3886200" cy="64007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700"/>
              </a:spcBef>
              <a:buClr>
                <a:schemeClr val="accent2"/>
              </a:buClr>
              <a:buFont typeface="Arial"/>
              <a:buNone/>
              <a:defRPr sz="20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1400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609600" y="6248205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0" y="1272221"/>
            <a:ext cx="533399" cy="244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609600" y="6248205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0" y="6248400"/>
            <a:ext cx="533399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1400" b="1" i="0" u="none" strike="noStrike" cap="non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1043608" y="273050"/>
            <a:ext cx="7643192" cy="8699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609600" y="6248205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0" y="1272221"/>
            <a:ext cx="533399" cy="244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09600" y="1752600"/>
            <a:ext cx="1600199" cy="4343400"/>
          </a:xfrm>
          <a:prstGeom prst="rect">
            <a:avLst/>
          </a:prstGeom>
          <a:solidFill>
            <a:schemeClr val="accent2"/>
          </a:solidFill>
          <a:ln w="50800" cap="sq" cmpd="dbl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700"/>
              </a:spcBef>
              <a:spcAft>
                <a:spcPts val="1000"/>
              </a:spcAft>
              <a:buClr>
                <a:schemeClr val="accent2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284480" algn="l" rtl="0">
              <a:spcBef>
                <a:spcPts val="550"/>
              </a:spcBef>
              <a:buClr>
                <a:schemeClr val="accent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228600" algn="l" rtl="0">
              <a:spcBef>
                <a:spcPts val="500"/>
              </a:spcBef>
              <a:buClr>
                <a:schemeClr val="accent2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228600" algn="l" rtl="0">
              <a:spcBef>
                <a:spcPts val="400"/>
              </a:spcBef>
              <a:buClr>
                <a:schemeClr val="accent3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228600" algn="l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2"/>
          </p:nvPr>
        </p:nvSpPr>
        <p:spPr>
          <a:xfrm>
            <a:off x="2362200" y="1752600"/>
            <a:ext cx="6400799" cy="441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20040" marR="0" lvl="0" indent="-209550" algn="l" rtl="0">
              <a:spcBef>
                <a:spcPts val="700"/>
              </a:spcBef>
              <a:buClr>
                <a:schemeClr val="accent2"/>
              </a:buClr>
              <a:buSzPct val="59999"/>
              <a:buFont typeface="Arial"/>
              <a:buChar char="•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1600200" y="5486400"/>
            <a:ext cx="7315200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700"/>
              </a:spcBef>
              <a:buClr>
                <a:schemeClr val="accent2"/>
              </a:buClr>
              <a:buFont typeface="Arial"/>
              <a:buNone/>
              <a:defRPr sz="17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284480" algn="l" rtl="0">
              <a:spcBef>
                <a:spcPts val="550"/>
              </a:spcBef>
              <a:buClr>
                <a:schemeClr val="accent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228600" algn="l" rtl="0">
              <a:spcBef>
                <a:spcPts val="500"/>
              </a:spcBef>
              <a:buClr>
                <a:schemeClr val="accent2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228600" algn="l" rtl="0">
              <a:spcBef>
                <a:spcPts val="400"/>
              </a:spcBef>
              <a:buClr>
                <a:schemeClr val="accent3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228600" algn="l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79" name="Shape 79"/>
          <p:cNvSpPr/>
          <p:nvPr/>
        </p:nvSpPr>
        <p:spPr>
          <a:xfrm>
            <a:off x="-9144" y="4572000"/>
            <a:ext cx="9144000" cy="88696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0" name="Shape 80"/>
          <p:cNvSpPr/>
          <p:nvPr/>
        </p:nvSpPr>
        <p:spPr>
          <a:xfrm>
            <a:off x="-9144" y="4663439"/>
            <a:ext cx="1463039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1" name="Shape 81"/>
          <p:cNvSpPr/>
          <p:nvPr/>
        </p:nvSpPr>
        <p:spPr>
          <a:xfrm>
            <a:off x="1545336" y="4654296"/>
            <a:ext cx="7598663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1600200" y="4648200"/>
            <a:ext cx="7315200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FFFF"/>
              </a:buClr>
              <a:buFont typeface="Questrial"/>
              <a:buNone/>
              <a:defRPr sz="28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3" name="Shape 83"/>
          <p:cNvSpPr/>
          <p:nvPr/>
        </p:nvSpPr>
        <p:spPr>
          <a:xfrm>
            <a:off x="1447800" y="0"/>
            <a:ext cx="100584" cy="686714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6248400" y="6248400"/>
            <a:ext cx="26669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0" y="4667248"/>
            <a:ext cx="1447800" cy="66357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2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2800" b="1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6" name="Shape 86"/>
          <p:cNvSpPr txBox="1">
            <a:spLocks noGrp="1"/>
          </p:cNvSpPr>
          <p:nvPr>
            <p:ph type="ftr" idx="11"/>
          </p:nvPr>
        </p:nvSpPr>
        <p:spPr>
          <a:xfrm>
            <a:off x="1600200" y="6248205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87" name="Shape 87"/>
          <p:cNvSpPr>
            <a:spLocks noGrp="1"/>
          </p:cNvSpPr>
          <p:nvPr>
            <p:ph type="pic" idx="2"/>
          </p:nvPr>
        </p:nvSpPr>
        <p:spPr>
          <a:xfrm>
            <a:off x="1560575" y="0"/>
            <a:ext cx="7583423" cy="4568952"/>
          </a:xfrm>
          <a:prstGeom prst="rect">
            <a:avLst/>
          </a:prstGeom>
          <a:solidFill>
            <a:srgbClr val="D4E0D5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700"/>
              </a:spcBef>
              <a:buClr>
                <a:schemeClr val="accent2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1400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399" cy="4526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20040" marR="0" lvl="0" indent="-209550" algn="l" rtl="0">
              <a:spcBef>
                <a:spcPts val="700"/>
              </a:spcBef>
              <a:buClr>
                <a:schemeClr val="accent2"/>
              </a:buClr>
              <a:buSzPct val="59999"/>
              <a:buFont typeface="Arial"/>
              <a:buChar char="•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640080" marR="0" lvl="1" indent="-168910" algn="l" rtl="0">
              <a:spcBef>
                <a:spcPts val="550"/>
              </a:spcBef>
              <a:buClr>
                <a:schemeClr val="accent1"/>
              </a:buClr>
              <a:buSzPct val="700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-119062" algn="l" rtl="0">
              <a:spcBef>
                <a:spcPts val="500"/>
              </a:spcBef>
              <a:buClr>
                <a:schemeClr val="accent2"/>
              </a:buClr>
              <a:buSzPct val="75000"/>
              <a:buFont typeface="Arial"/>
              <a:buChar char="•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-133350" algn="l" rtl="0">
              <a:spcBef>
                <a:spcPts val="400"/>
              </a:spcBef>
              <a:buClr>
                <a:schemeClr val="accent3"/>
              </a:buClr>
              <a:buSzPct val="75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-146050" algn="l" rtl="0">
              <a:spcBef>
                <a:spcPts val="400"/>
              </a:spcBef>
              <a:buClr>
                <a:schemeClr val="accent4"/>
              </a:buClr>
              <a:buSzPct val="64999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103120" marR="0" lvl="5" indent="-12192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377440" marR="0" lvl="6" indent="-116839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2651760" marR="0" lvl="7" indent="-124460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2926080" marR="0" lvl="8" indent="-119379" algn="l" rtl="0">
              <a:spcBef>
                <a:spcPts val="360"/>
              </a:spcBef>
              <a:buClr>
                <a:schemeClr val="accent4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69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609600" y="6248205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4" name="Shape 14"/>
          <p:cNvSpPr/>
          <p:nvPr/>
        </p:nvSpPr>
        <p:spPr>
          <a:xfrm>
            <a:off x="0" y="1234440"/>
            <a:ext cx="9144000" cy="32003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" name="Shape 15"/>
          <p:cNvSpPr/>
          <p:nvPr/>
        </p:nvSpPr>
        <p:spPr>
          <a:xfrm>
            <a:off x="0" y="1280159"/>
            <a:ext cx="533399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" name="Shape 16"/>
          <p:cNvSpPr/>
          <p:nvPr/>
        </p:nvSpPr>
        <p:spPr>
          <a:xfrm>
            <a:off x="590550" y="1280159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0" y="1272221"/>
            <a:ext cx="533399" cy="2444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18" name="Shape 18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42665" y="476672"/>
            <a:ext cx="731613" cy="481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42665" y="6165303"/>
            <a:ext cx="1676399" cy="5857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lsn.ca/uploadedFiles/OLSN/NEW_2014/Publications/Municipal_Councillors_Handbook_Final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st.olsn.ca/images/Resources/EN/Resource-Kit-for-New-Library-Board-Members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tariopubliclibraryguidelines.ca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test.olsn.ca/images/Resources/EN/OLSN_IASR_Library_Compliance_Toolkit_FINAL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lsn.ca/fnplw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rive.google.com/drive/folders/0B7LwRMb5g73eWGZ3Tm43bWVJZ2M" TargetMode="External"/><Relationship Id="rId4" Type="http://schemas.openxmlformats.org/officeDocument/2006/relationships/hyperlink" Target="http://www.olsn.ca/fnlanguage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sinorth.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asinorth.ca/Newsletter/016_JASI_Newsletter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earnhq.ca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ctrTitle"/>
          </p:nvPr>
        </p:nvSpPr>
        <p:spPr>
          <a:xfrm>
            <a:off x="2123727" y="4038600"/>
            <a:ext cx="6912900" cy="1828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2"/>
              </a:buClr>
              <a:buSzPct val="25000"/>
              <a:buFont typeface="Questrial"/>
              <a:buNone/>
            </a:pPr>
            <a:r>
              <a:rPr lang="en-CA"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/>
            </a:r>
            <a:br>
              <a:rPr lang="en-CA"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</a:br>
            <a:endParaRPr lang="en-CA" sz="4400" b="0" i="0" u="none" strike="noStrike" cap="non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09" name="Shape 109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2"/>
              </a:buClr>
              <a:buSzPct val="25000"/>
              <a:buFont typeface="Arial"/>
              <a:buNone/>
            </a:pPr>
            <a:r>
              <a:rPr lang="en-CA" sz="2200"/>
              <a:t>February 2017 OLS - North Board Development 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x="2750200" y="2904300"/>
            <a:ext cx="5480100" cy="2691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CA" sz="3600">
                <a:latin typeface="Questrial"/>
                <a:ea typeface="Questrial"/>
                <a:cs typeface="Questrial"/>
                <a:sym typeface="Questrial"/>
              </a:rPr>
              <a:t>An Overview of </a:t>
            </a:r>
          </a:p>
          <a:p>
            <a:pPr lvl="0" algn="ctr">
              <a:spcBef>
                <a:spcPts val="0"/>
              </a:spcBef>
              <a:buNone/>
            </a:pPr>
            <a:r>
              <a:rPr lang="en-CA" sz="3600">
                <a:latin typeface="Questrial"/>
                <a:ea typeface="Questrial"/>
                <a:cs typeface="Questrial"/>
                <a:sym typeface="Questrial"/>
              </a:rPr>
              <a:t>Ontario Library Service - North’s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4300" cy="990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/>
              <a:t>The service teams</a:t>
            </a:r>
          </a:p>
        </p:txBody>
      </p:sp>
      <p:graphicFrame>
        <p:nvGraphicFramePr>
          <p:cNvPr id="117" name="Shape 117"/>
          <p:cNvGraphicFramePr/>
          <p:nvPr/>
        </p:nvGraphicFramePr>
        <p:xfrm>
          <a:off x="638525" y="1600200"/>
          <a:ext cx="8216350" cy="4150575"/>
        </p:xfrm>
        <a:graphic>
          <a:graphicData uri="http://schemas.openxmlformats.org/drawingml/2006/table">
            <a:tbl>
              <a:tblPr>
                <a:noFill/>
                <a:tableStyleId>{935D70AE-D1BF-496B-B960-61F07AE2121C}</a:tableStyleId>
              </a:tblPr>
              <a:tblGrid>
                <a:gridCol w="2594575"/>
                <a:gridCol w="3011175"/>
                <a:gridCol w="2610600"/>
              </a:tblGrid>
              <a:tr h="91972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CA" sz="24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Finance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CA" sz="24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Skills Development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CA" sz="24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Technology &amp; Innovation</a:t>
                      </a:r>
                    </a:p>
                  </a:txBody>
                  <a:tcPr marL="91425" marR="91425" marT="91425" marB="91425"/>
                </a:tc>
              </a:tr>
              <a:tr h="1344000">
                <a:tc>
                  <a:txBody>
                    <a:bodyPr/>
                    <a:lstStyle/>
                    <a:p>
                      <a:pPr marL="457200" lvl="0" indent="-3556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Bulk purchasing</a:t>
                      </a:r>
                    </a:p>
                    <a:p>
                      <a:pPr marL="457200" lvl="0" indent="-35560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Finance and payroll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3556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Board development</a:t>
                      </a:r>
                    </a:p>
                    <a:p>
                      <a:pPr marL="457200" lvl="0" indent="-3556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Cataloguing and collections</a:t>
                      </a:r>
                    </a:p>
                    <a:p>
                      <a:pPr marL="457200" lvl="0" indent="-3556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First Nations capacity and skills</a:t>
                      </a:r>
                    </a:p>
                    <a:p>
                      <a:pPr marL="457200" lvl="0" indent="-3556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Library development</a:t>
                      </a:r>
                    </a:p>
                    <a:p>
                      <a:pPr marL="457200" lvl="0" indent="-3556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Policy and planning</a:t>
                      </a:r>
                    </a:p>
                    <a:p>
                      <a:pPr marL="457200" lvl="0" indent="-3556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Pools </a:t>
                      </a:r>
                    </a:p>
                    <a:p>
                      <a:pPr marL="457200" lvl="0" indent="-35560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Revenue development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3556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JASI</a:t>
                      </a:r>
                    </a:p>
                    <a:p>
                      <a:pPr marL="457200" lvl="0" indent="-3556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Technology planning</a:t>
                      </a:r>
                    </a:p>
                    <a:p>
                      <a:pPr marL="457200" lvl="0" indent="-35560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000"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Websites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4300" cy="990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/>
              <a:t>Finance 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400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Font typeface="Questrial"/>
            </a:pPr>
            <a:r>
              <a:rPr lang="en-CA" sz="2400"/>
              <a:t>Bulk purchasing</a:t>
            </a:r>
          </a:p>
          <a:p>
            <a:pPr marL="457200" lvl="0" indent="-381000" rtl="0">
              <a:spcBef>
                <a:spcPts val="0"/>
              </a:spcBef>
              <a:buSzPct val="100000"/>
              <a:buFont typeface="Questrial"/>
            </a:pPr>
            <a:r>
              <a:rPr lang="en-CA" sz="2400"/>
              <a:t>Client travel and reimbursements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4300" cy="990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/>
              <a:t>Skills Development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400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-CA" sz="2400"/>
              <a:t>Board development</a:t>
            </a:r>
          </a:p>
          <a:p>
            <a:pPr marL="457200" lvl="0" indent="-381000" rtl="0">
              <a:spcBef>
                <a:spcPts val="0"/>
              </a:spcBef>
              <a:buSzPct val="100000"/>
              <a:buFont typeface="Questrial"/>
            </a:pPr>
            <a:r>
              <a:rPr lang="en-CA" sz="2400"/>
              <a:t>Individual board and regional training </a:t>
            </a:r>
          </a:p>
          <a:p>
            <a:pPr marL="457200" lvl="0" indent="-381000" rtl="0">
              <a:spcBef>
                <a:spcPts val="0"/>
              </a:spcBef>
              <a:buSzPct val="100000"/>
              <a:buFont typeface="Questrial"/>
            </a:pPr>
            <a:r>
              <a:rPr lang="en-CA" sz="2400"/>
              <a:t>Tool kits </a:t>
            </a:r>
          </a:p>
          <a:p>
            <a:pPr marL="914400" lvl="1" indent="-368300" rtl="0">
              <a:spcBef>
                <a:spcPts val="0"/>
              </a:spcBef>
              <a:buClr>
                <a:schemeClr val="accent2"/>
              </a:buClr>
              <a:buSzPct val="100000"/>
              <a:buFont typeface="Questrial"/>
            </a:pPr>
            <a:r>
              <a:rPr lang="en-CA" sz="2200" i="1"/>
              <a:t>Municipal Councillors’ Public Library Handbook</a:t>
            </a:r>
            <a:r>
              <a:rPr lang="en-CA" sz="2200"/>
              <a:t> </a:t>
            </a:r>
          </a:p>
          <a:p>
            <a:pPr marL="457200" lvl="0" indent="0" rtl="0">
              <a:spcBef>
                <a:spcPts val="0"/>
              </a:spcBef>
              <a:buNone/>
            </a:pPr>
            <a:r>
              <a:rPr lang="en-CA" sz="1800">
                <a:solidFill>
                  <a:schemeClr val="hlink"/>
                </a:solidFill>
                <a:hlinkClick r:id="rId3"/>
              </a:rPr>
              <a:t>http://www.olsn.ca/uploadedFiles/OLSN/NEW_2014/Publications/Municipal_Councillors_Handbook_Final.pdf</a:t>
            </a:r>
            <a:r>
              <a:rPr lang="en-CA" sz="1800"/>
              <a:t> </a:t>
            </a:r>
          </a:p>
          <a:p>
            <a:pPr marL="914400" lvl="1" indent="-368300" rtl="0">
              <a:spcBef>
                <a:spcPts val="0"/>
              </a:spcBef>
              <a:buClr>
                <a:schemeClr val="accent2"/>
              </a:buClr>
              <a:buSzPct val="100000"/>
              <a:buFont typeface="Questrial"/>
            </a:pPr>
            <a:r>
              <a:rPr lang="en-CA" sz="2200" i="1"/>
              <a:t>Resource Kit for New Library Board Members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800">
                <a:solidFill>
                  <a:schemeClr val="hlink"/>
                </a:solidFill>
                <a:hlinkClick r:id="rId4"/>
              </a:rPr>
              <a:t>http://test.olsn.ca/images/Resources/EN/Resource-Kit-for-New-Library-Board-Members.pdf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4300" cy="990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CA"/>
              <a:t>Skills Development</a:t>
            </a:r>
          </a:p>
        </p:txBody>
      </p:sp>
      <p:graphicFrame>
        <p:nvGraphicFramePr>
          <p:cNvPr id="138" name="Shape 138"/>
          <p:cNvGraphicFramePr/>
          <p:nvPr/>
        </p:nvGraphicFramePr>
        <p:xfrm>
          <a:off x="491075" y="1735800"/>
          <a:ext cx="7974375" cy="4511010"/>
        </p:xfrm>
        <a:graphic>
          <a:graphicData uri="http://schemas.openxmlformats.org/drawingml/2006/table">
            <a:tbl>
              <a:tblPr>
                <a:noFill/>
                <a:tableStyleId>{935D70AE-D1BF-496B-B960-61F07AE2121C}</a:tableStyleId>
              </a:tblPr>
              <a:tblGrid>
                <a:gridCol w="4035150"/>
                <a:gridCol w="3939225"/>
              </a:tblGrid>
              <a:tr h="4449125">
                <a:tc>
                  <a:txBody>
                    <a:bodyPr/>
                    <a:lstStyle/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Advisory services</a:t>
                      </a:r>
                    </a:p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Cataloguing </a:t>
                      </a:r>
                    </a:p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Collection development </a:t>
                      </a:r>
                    </a:p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Conference </a:t>
                      </a:r>
                    </a:p>
                    <a:p>
                      <a:pPr marL="914400" lvl="1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Char char="○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Northern Lit</a:t>
                      </a:r>
                    </a:p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Grants assistance</a:t>
                      </a:r>
                    </a:p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Library skills training</a:t>
                      </a:r>
                    </a:p>
                    <a:p>
                      <a:pPr marL="914400" lvl="1" indent="-36830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Onsite, regional, conference, virtual</a:t>
                      </a:r>
                    </a:p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New CEO mentoring program </a:t>
                      </a:r>
                    </a:p>
                    <a:p>
                      <a:pPr marR="0" lvl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>
                        <a:solidFill>
                          <a:schemeClr val="dk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3556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83333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Planning</a:t>
                      </a:r>
                      <a:r>
                        <a:rPr lang="en-CA" sz="20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</a:t>
                      </a:r>
                    </a:p>
                    <a:p>
                      <a:pPr marL="914400" lvl="1" indent="-3683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Business, facility, operational, strategic</a:t>
                      </a:r>
                    </a:p>
                    <a:p>
                      <a:pPr marL="914400" lvl="1" indent="-3683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Environmental scans, statistics, user studies, floor plans </a:t>
                      </a:r>
                    </a:p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Policy development</a:t>
                      </a:r>
                    </a:p>
                    <a:p>
                      <a:pPr marL="914400" lvl="1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O</a:t>
                      </a: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ntario Public Library Guidelines </a:t>
                      </a:r>
                      <a:r>
                        <a:rPr lang="en-CA" sz="1600">
                          <a:solidFill>
                            <a:schemeClr val="hlink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  <a:hlinkClick r:id="rId3"/>
                        </a:rPr>
                        <a:t>http://www.ontariopubliclibraryguidelines.ca/</a:t>
                      </a:r>
                      <a:r>
                        <a:rPr lang="en-CA" sz="16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</a:t>
                      </a:r>
                    </a:p>
                    <a:p>
                      <a:pPr marL="0" lvl="0" indent="0" rtl="0">
                        <a:spcBef>
                          <a:spcPts val="0"/>
                        </a:spcBef>
                        <a:buNone/>
                      </a:pPr>
                      <a:endParaRPr sz="2200">
                        <a:solidFill>
                          <a:schemeClr val="dk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4300" cy="990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CA"/>
              <a:t>Skills Development </a:t>
            </a:r>
          </a:p>
        </p:txBody>
      </p:sp>
      <p:graphicFrame>
        <p:nvGraphicFramePr>
          <p:cNvPr id="145" name="Shape 145"/>
          <p:cNvGraphicFramePr/>
          <p:nvPr/>
        </p:nvGraphicFramePr>
        <p:xfrm>
          <a:off x="472950" y="1639900"/>
          <a:ext cx="8312250" cy="4542375"/>
        </p:xfrm>
        <a:graphic>
          <a:graphicData uri="http://schemas.openxmlformats.org/drawingml/2006/table">
            <a:tbl>
              <a:tblPr>
                <a:noFill/>
                <a:tableStyleId>{935D70AE-D1BF-496B-B960-61F07AE2121C}</a:tableStyleId>
              </a:tblPr>
              <a:tblGrid>
                <a:gridCol w="4180100"/>
                <a:gridCol w="4132150"/>
              </a:tblGrid>
              <a:tr h="4542375">
                <a:tc>
                  <a:txBody>
                    <a:bodyPr/>
                    <a:lstStyle/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Pools </a:t>
                      </a:r>
                    </a:p>
                    <a:p>
                      <a:pPr marL="914400" lvl="1" indent="-3683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Audiobook, book club, large print (French, English), DVD, graphic novel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Summits</a:t>
                      </a:r>
                    </a:p>
                    <a:p>
                      <a:pPr marL="914400" lvl="1" indent="-368300" rtl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Library Operations  - First Nations (2016)</a:t>
                      </a:r>
                    </a:p>
                    <a:p>
                      <a:pPr marL="914400" marR="0" lvl="1" indent="-3683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Policy ( 2014)</a:t>
                      </a:r>
                    </a:p>
                    <a:p>
                      <a:pPr marL="914400" marR="0" lvl="1" indent="-3683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Technology  - First Nations (2013)</a:t>
                      </a:r>
                    </a:p>
                    <a:p>
                      <a:pPr marL="914400" lvl="1" indent="-368300" rtl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Leadership,  I and II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Tool kits (examples)</a:t>
                      </a:r>
                    </a:p>
                    <a:p>
                      <a:pPr marL="914400" lvl="1" indent="-3683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200" i="1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Establishing a Public Library in a First Nation Community</a:t>
                      </a:r>
                    </a:p>
                    <a:p>
                      <a:pPr marL="914400" lvl="1" indent="-3683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200" i="1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New Librarians Tool Kit</a:t>
                      </a:r>
                    </a:p>
                    <a:p>
                      <a:pPr marL="914400" lvl="1" indent="-3683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200" i="1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AODA Compliance Toolkit</a:t>
                      </a:r>
                    </a:p>
                    <a:p>
                      <a:pPr marL="914400" lvl="0" indent="-69850" rtl="0">
                        <a:spcBef>
                          <a:spcPts val="0"/>
                        </a:spcBef>
                        <a:buClr>
                          <a:srgbClr val="000000"/>
                        </a:buClr>
                        <a:buSzPct val="61111"/>
                        <a:buNone/>
                      </a:pPr>
                      <a:r>
                        <a:rPr lang="en-CA" sz="1800">
                          <a:solidFill>
                            <a:schemeClr val="hlink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  <a:hlinkClick r:id="rId3"/>
                        </a:rPr>
                        <a:t>http://test.olsn.ca/images/Resources/EN/OLSN_IASR_Library_Compliance_Toolkit_FINAL.pdf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4300" cy="990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sz="4100"/>
              <a:t>Skills Development: First Nations</a:t>
            </a:r>
          </a:p>
        </p:txBody>
      </p:sp>
      <p:graphicFrame>
        <p:nvGraphicFramePr>
          <p:cNvPr id="152" name="Shape 152"/>
          <p:cNvGraphicFramePr/>
          <p:nvPr/>
        </p:nvGraphicFramePr>
        <p:xfrm>
          <a:off x="480375" y="1631375"/>
          <a:ext cx="8444500" cy="4150900"/>
        </p:xfrm>
        <a:graphic>
          <a:graphicData uri="http://schemas.openxmlformats.org/drawingml/2006/table">
            <a:tbl>
              <a:tblPr>
                <a:noFill/>
                <a:tableStyleId>{935D70AE-D1BF-496B-B960-61F07AE2121C}</a:tableStyleId>
              </a:tblPr>
              <a:tblGrid>
                <a:gridCol w="4295550"/>
                <a:gridCol w="4148950"/>
              </a:tblGrid>
              <a:tr h="4150900">
                <a:tc>
                  <a:txBody>
                    <a:bodyPr/>
                    <a:lstStyle/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First Nations Public Library Week </a:t>
                      </a:r>
                    </a:p>
                    <a:p>
                      <a:pPr marL="457200" lvl="0" indent="-69850" rtl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61111"/>
                        <a:buNone/>
                      </a:pPr>
                      <a:r>
                        <a:rPr lang="en-CA" sz="1800">
                          <a:solidFill>
                            <a:schemeClr val="hlink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  <a:hlinkClick r:id="rId3"/>
                        </a:rPr>
                        <a:t>http://www.olsn.ca/fnplw/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Language revitalization project</a:t>
                      </a:r>
                    </a:p>
                    <a:p>
                      <a:pPr marL="457200" lvl="0" indent="0" rtl="0">
                        <a:spcBef>
                          <a:spcPts val="700"/>
                        </a:spcBef>
                        <a:buNone/>
                      </a:pPr>
                      <a:r>
                        <a:rPr lang="en-CA" sz="1800">
                          <a:solidFill>
                            <a:schemeClr val="hlink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  <a:hlinkClick r:id="rId4"/>
                        </a:rPr>
                        <a:t>http://www.olsn.ca/fnlanguages/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Makerspace rotating pool (2017 - 2020)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Marketing assistance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Newsletter: </a:t>
                      </a:r>
                      <a:r>
                        <a:rPr lang="en-CA" sz="2400" i="1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Maziniigan</a:t>
                      </a:r>
                    </a:p>
                    <a:p>
                      <a:pPr marL="457200" lvl="0" indent="0" rtl="0">
                        <a:spcBef>
                          <a:spcPts val="700"/>
                        </a:spcBef>
                        <a:buNone/>
                      </a:pPr>
                      <a:r>
                        <a:rPr lang="en-CA" sz="1800">
                          <a:solidFill>
                            <a:schemeClr val="hlink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  <a:hlinkClick r:id="rId5"/>
                        </a:rPr>
                        <a:t>https://drive.google.com/drive/folders/0B7LwRMb5g73eWGZ3Tm43bWVJZ2M</a:t>
                      </a:r>
                      <a:r>
                        <a:rPr lang="en-CA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Repository project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Spring Gathering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Club Amick (joint project with SOLS)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4300" cy="990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lang="en-CA" sz="4000"/>
              <a:t>Technology &amp; Innovation Team</a:t>
            </a:r>
          </a:p>
        </p:txBody>
      </p:sp>
      <p:graphicFrame>
        <p:nvGraphicFramePr>
          <p:cNvPr id="159" name="Shape 159"/>
          <p:cNvGraphicFramePr/>
          <p:nvPr/>
        </p:nvGraphicFramePr>
        <p:xfrm>
          <a:off x="455875" y="1766725"/>
          <a:ext cx="8152400" cy="3441670"/>
        </p:xfrm>
        <a:graphic>
          <a:graphicData uri="http://schemas.openxmlformats.org/drawingml/2006/table">
            <a:tbl>
              <a:tblPr>
                <a:noFill/>
                <a:tableStyleId>{935D70AE-D1BF-496B-B960-61F07AE2121C}</a:tableStyleId>
              </a:tblPr>
              <a:tblGrid>
                <a:gridCol w="4076200"/>
                <a:gridCol w="4076200"/>
              </a:tblGrid>
              <a:tr h="381000">
                <a:tc>
                  <a:txBody>
                    <a:bodyPr/>
                    <a:lstStyle/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Joint Automation Server Initiative (JASI)</a:t>
                      </a:r>
                    </a:p>
                    <a:p>
                      <a:pPr lvl="0" indent="457200" rtl="0">
                        <a:spcBef>
                          <a:spcPts val="0"/>
                        </a:spcBef>
                        <a:buNone/>
                      </a:pPr>
                      <a:r>
                        <a:rPr lang="en-CA" sz="1800">
                          <a:solidFill>
                            <a:schemeClr val="hlink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  <a:hlinkClick r:id="rId3"/>
                        </a:rPr>
                        <a:t>http://www.jasinorth.ca/</a:t>
                      </a:r>
                      <a:r>
                        <a:rPr lang="en-CA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</a:t>
                      </a:r>
                    </a:p>
                    <a:p>
                      <a:pPr marL="914400" lvl="1" indent="-3683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Help Desk</a:t>
                      </a:r>
                    </a:p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JASI newsletter</a:t>
                      </a:r>
                    </a:p>
                    <a:p>
                      <a:pPr marL="457200" lvl="0" indent="-6985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61111"/>
                        <a:buFont typeface="Arial"/>
                        <a:buNone/>
                      </a:pPr>
                      <a:r>
                        <a:rPr lang="en-CA" sz="1800">
                          <a:solidFill>
                            <a:schemeClr val="hlink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  <a:hlinkClick r:id="rId4"/>
                        </a:rPr>
                        <a:t>http://www.jasinorth.ca/Newsletter/016_JASI_Newsletter.pdf</a:t>
                      </a:r>
                      <a:r>
                        <a:rPr lang="en-CA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</a:t>
                      </a:r>
                    </a:p>
                    <a:p>
                      <a:pPr marL="457200" lvl="0" indent="-6985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61111"/>
                        <a:buFont typeface="Arial"/>
                        <a:buNone/>
                      </a:pPr>
                      <a:endParaRPr sz="1800">
                        <a:solidFill>
                          <a:schemeClr val="dk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  <a:p>
                      <a:pPr lvl="0">
                        <a:spcBef>
                          <a:spcPts val="0"/>
                        </a:spcBef>
                        <a:buNone/>
                      </a:pPr>
                      <a:endParaRPr sz="2400">
                        <a:solidFill>
                          <a:schemeClr val="dk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Technology planning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Technology training </a:t>
                      </a:r>
                    </a:p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Training, research &amp; support</a:t>
                      </a:r>
                    </a:p>
                    <a:p>
                      <a:pPr marL="457200" lvl="0" indent="-3810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Websites</a:t>
                      </a:r>
                    </a:p>
                    <a:p>
                      <a:pPr marL="914400" lvl="1" indent="-3683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Client website development &amp; support</a:t>
                      </a:r>
                    </a:p>
                    <a:p>
                      <a:pPr marL="914400" lvl="1" indent="-368300" rtl="0">
                        <a:spcBef>
                          <a:spcPts val="0"/>
                        </a:spcBef>
                        <a:buClr>
                          <a:schemeClr val="accent2"/>
                        </a:buClr>
                        <a:buSzPct val="100000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Internal websites &amp; registration pages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971600" y="228600"/>
            <a:ext cx="7794300" cy="990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/>
              <a:t>Service delivery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12647" y="1600200"/>
            <a:ext cx="8153400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 sz="2400"/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167" name="Shape 167"/>
          <p:cNvGraphicFramePr/>
          <p:nvPr/>
        </p:nvGraphicFramePr>
        <p:xfrm>
          <a:off x="612650" y="179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{935D70AE-D1BF-496B-B960-61F07AE2121C}</a:tableStyleId>
              </a:tblPr>
              <a:tblGrid>
                <a:gridCol w="4053225"/>
                <a:gridCol w="4053225"/>
              </a:tblGrid>
              <a:tr h="4542600">
                <a:tc>
                  <a:txBody>
                    <a:bodyPr/>
                    <a:lstStyle/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Training</a:t>
                      </a:r>
                    </a:p>
                    <a:p>
                      <a:pPr marL="914400" lvl="1" indent="-381000" rtl="0"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Virtual training </a:t>
                      </a:r>
                    </a:p>
                    <a:p>
                      <a:pPr marL="914400" lvl="1" indent="-381000" rtl="0"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Webinars</a:t>
                      </a:r>
                    </a:p>
                    <a:p>
                      <a:pPr marL="914400" lvl="1" indent="-381000" rtl="0">
                        <a:spcBef>
                          <a:spcPts val="700"/>
                        </a:spcBef>
                        <a:buClr>
                          <a:schemeClr val="dk1"/>
                        </a:buClr>
                        <a:buSzPct val="100000"/>
                        <a:buFont typeface="Questrial"/>
                        <a:buChar char="○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LearnHQ</a:t>
                      </a:r>
                    </a:p>
                    <a:p>
                      <a:pPr marL="457200" lvl="0" indent="-69850" rtl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45833"/>
                        <a:buNone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      </a:t>
                      </a:r>
                      <a:r>
                        <a:rPr lang="en-CA" sz="1800">
                          <a:solidFill>
                            <a:schemeClr val="hlink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  <a:hlinkClick r:id="rId3"/>
                        </a:rPr>
                        <a:t>http://learnhq.ca/</a:t>
                      </a:r>
                      <a:r>
                        <a:rPr lang="en-CA" sz="18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Conferences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Onsite training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Font typeface="Questrial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Spring networking 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Summits</a:t>
                      </a:r>
                    </a:p>
                    <a:p>
                      <a:pPr marL="457200" lvl="0" indent="-69850" rtl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45833"/>
                        <a:buNone/>
                      </a:pPr>
                      <a:endParaRPr sz="2400">
                        <a:solidFill>
                          <a:schemeClr val="dk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Communities of Practice (Libraries 2025) </a:t>
                      </a:r>
                    </a:p>
                    <a:p>
                      <a:pPr marL="457200" lvl="0" indent="-381000" rtl="0">
                        <a:spcBef>
                          <a:spcPts val="700"/>
                        </a:spcBef>
                        <a:buClr>
                          <a:schemeClr val="accent2"/>
                        </a:buClr>
                        <a:buSzPct val="100000"/>
                        <a:buChar char="●"/>
                      </a:pPr>
                      <a:r>
                        <a:rPr lang="en-CA" sz="24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Virtual collaboration and virtual communities </a:t>
                      </a:r>
                    </a:p>
                    <a:p>
                      <a:pPr marL="914400" lvl="1" indent="-368300" rtl="0">
                        <a:spcBef>
                          <a:spcPts val="550"/>
                        </a:spcBef>
                        <a:buClr>
                          <a:schemeClr val="accent1"/>
                        </a:buClr>
                        <a:buSzPct val="100000"/>
                        <a:buChar char="○"/>
                      </a:pPr>
                      <a:r>
                        <a:rPr lang="en-CA" sz="2200">
                          <a:solidFill>
                            <a:schemeClr val="dk1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First Nation, JASI, new librarians, Northern public library boards, policy development</a:t>
                      </a:r>
                    </a:p>
                    <a:p>
                      <a:pPr lvl="0" rtl="0">
                        <a:spcBef>
                          <a:spcPts val="700"/>
                        </a:spcBef>
                        <a:buNone/>
                      </a:pPr>
                      <a:r>
                        <a:rPr lang="en-CA"/>
                        <a:t>    </a:t>
                      </a: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LSNTheme">
  <a:themeElements>
    <a:clrScheme name="Custom 1">
      <a:dk1>
        <a:srgbClr val="000000"/>
      </a:dk1>
      <a:lt1>
        <a:srgbClr val="FFFFFF"/>
      </a:lt1>
      <a:dk2>
        <a:srgbClr val="676A55"/>
      </a:dk2>
      <a:lt2>
        <a:srgbClr val="EAEBDE"/>
      </a:lt2>
      <a:accent1>
        <a:srgbClr val="72A376"/>
      </a:accent1>
      <a:accent2>
        <a:srgbClr val="527D55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On-screen Show (4:3)</PresentationFormat>
  <Paragraphs>109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Noto Sans Symbols</vt:lpstr>
      <vt:lpstr>Questrial</vt:lpstr>
      <vt:lpstr>OLSNTheme</vt:lpstr>
      <vt:lpstr> </vt:lpstr>
      <vt:lpstr>The service teams</vt:lpstr>
      <vt:lpstr>Finance </vt:lpstr>
      <vt:lpstr>Skills Development</vt:lpstr>
      <vt:lpstr>Skills Development</vt:lpstr>
      <vt:lpstr>Skills Development </vt:lpstr>
      <vt:lpstr>Skills Development: First Nations</vt:lpstr>
      <vt:lpstr>Technology &amp; Innovation Team</vt:lpstr>
      <vt:lpstr>Service delivery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Anne Langevin</dc:creator>
  <cp:lastModifiedBy>Anne Langevin</cp:lastModifiedBy>
  <cp:revision>1</cp:revision>
  <dcterms:modified xsi:type="dcterms:W3CDTF">2017-02-11T13:31:42Z</dcterms:modified>
</cp:coreProperties>
</file>